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Cabin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bin-bold.fntdata"/><Relationship Id="rId14" Type="http://schemas.openxmlformats.org/officeDocument/2006/relationships/font" Target="fonts/Cabin-regular.fntdata"/><Relationship Id="rId17" Type="http://schemas.openxmlformats.org/officeDocument/2006/relationships/font" Target="fonts/Cabin-boldItalic.fntdata"/><Relationship Id="rId16" Type="http://schemas.openxmlformats.org/officeDocument/2006/relationships/font" Target="fonts/Cabin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d84c50710_2_0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d84c50710_2_0:notes"/>
          <p:cNvSpPr/>
          <p:nvPr>
            <p:ph idx="2" type="sldImg"/>
          </p:nvPr>
        </p:nvSpPr>
        <p:spPr>
          <a:xfrm>
            <a:off x="917201" y="685176"/>
            <a:ext cx="5023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84c50710_2_98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d84c50710_2_98:notes"/>
          <p:cNvSpPr/>
          <p:nvPr>
            <p:ph idx="2" type="sldImg"/>
          </p:nvPr>
        </p:nvSpPr>
        <p:spPr>
          <a:xfrm>
            <a:off x="917201" y="685176"/>
            <a:ext cx="5023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84c50710_2_200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d84c50710_2_200:notes"/>
          <p:cNvSpPr/>
          <p:nvPr>
            <p:ph idx="2" type="sldImg"/>
          </p:nvPr>
        </p:nvSpPr>
        <p:spPr>
          <a:xfrm>
            <a:off x="917201" y="685176"/>
            <a:ext cx="5023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  <a:defRPr b="0" i="0" sz="2600" u="none" cap="none" strike="noStrik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showMasterSp="0" type="secHead">
  <p:cSld name="SECTION_HEADER">
    <p:bg>
      <p:bgPr>
        <a:solidFill>
          <a:srgbClr val="93C47D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Cabin"/>
              <a:buNone/>
              <a:defRPr b="1" i="0" sz="40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showMasterSp="0" type="twoTxTwoObj">
  <p:cSld name="TWO_OBJECTS_WITH_TEXT">
    <p:bg>
      <p:bgPr>
        <a:solidFill>
          <a:srgbClr val="93C47D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Cabin"/>
              <a:buNone/>
              <a:defRPr b="1" i="0" sz="45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3" type="body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indent="-35052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4" type="body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indent="-35052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showMasterSp="0" type="blank">
  <p:cSld name="BLANK">
    <p:bg>
      <p:bgPr>
        <a:solidFill>
          <a:srgbClr val="93C47D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showMasterSp="0" type="objTx">
  <p:cSld name="OBJECT_WITH_CAPTION_TEXT">
    <p:bg>
      <p:bgPr>
        <a:solidFill>
          <a:srgbClr val="93C47D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Cabin"/>
              <a:buNone/>
              <a:defRPr b="1" i="0" sz="22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showMasterSp="0" type="picTx">
  <p:cSld name="PICTURE_WITH_CAPTION_TEXT">
    <p:bg>
      <p:bgPr>
        <a:solidFill>
          <a:srgbClr val="93C47D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Cabin"/>
              <a:buNone/>
              <a:defRPr b="1" i="0" sz="21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Google Shape;84;p10"/>
          <p:cNvSpPr/>
          <p:nvPr>
            <p:ph idx="2" type="pic"/>
          </p:nvPr>
        </p:nvSpPr>
        <p:spPr>
          <a:xfrm>
            <a:off x="838200" y="1143003"/>
            <a:ext cx="44196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274300"/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5" name="Google Shape;85;p10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rgbClr val="EAD8B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6" name="Google Shape;86;p10"/>
          <p:cNvSpPr/>
          <p:nvPr/>
        </p:nvSpPr>
        <p:spPr>
          <a:xfrm flipH="1" rot="2103354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chemeClr val="lt2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⚫"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9F3">
              <a:alpha val="32941"/>
            </a:srgbClr>
          </a:solidFill>
          <a:ln cap="rnd" cmpd="sng" w="9525">
            <a:solidFill>
              <a:srgbClr val="D1C1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cap="rnd" cmpd="sng" w="27300">
            <a:solidFill>
              <a:srgbClr val="FFF5D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5400000" dist="25400">
              <a:srgbClr val="ADA48C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Google Shape;12;p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Relationship Id="rId4" Type="http://schemas.openxmlformats.org/officeDocument/2006/relationships/image" Target="../media/image1.jp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Relationship Id="rId4" Type="http://schemas.openxmlformats.org/officeDocument/2006/relationships/image" Target="../media/image7.jp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1737310" y="911873"/>
            <a:ext cx="7406700" cy="147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lang="nl-NL">
                <a:solidFill>
                  <a:srgbClr val="274E13"/>
                </a:solidFill>
              </a:rPr>
              <a:t>Dactylische Hexameter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300" y="2383972"/>
            <a:ext cx="5486350" cy="43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Metriek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1043608" y="1447800"/>
            <a:ext cx="789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rPr b="1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Metrum</a:t>
            </a:r>
            <a:r>
              <a:rPr b="0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wanneer afwisseling een vaste regelmaat vertoont.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t/>
            </a:r>
            <a:endParaRPr b="1" i="0" sz="29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rPr b="1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Trochee: (— </a:t>
            </a:r>
            <a:r>
              <a:rPr b="0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∪</a:t>
            </a:r>
            <a:r>
              <a:rPr b="1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rPr b="0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Liesje leerde lotje lopen langs de lange lindelaan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rPr b="1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Jambe: (</a:t>
            </a:r>
            <a:r>
              <a:rPr b="0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∪</a:t>
            </a:r>
            <a:r>
              <a:rPr b="1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—)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rPr b="0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Vandaag is Nijn vroeg wakker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rPr b="0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‘Tis geen gewone dag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\smile" id="114" name="Google Shape;1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6592" y="3398837"/>
            <a:ext cx="170815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996560" y="296261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Dactylische Hexameter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1116204" y="1979997"/>
            <a:ext cx="72588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464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</a:t>
            </a:r>
            <a:r>
              <a:rPr b="1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epos: </a:t>
            </a:r>
            <a:r>
              <a:rPr lang="nl-NL"/>
              <a:t>D</a:t>
            </a: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actylische </a:t>
            </a:r>
            <a:r>
              <a:rPr lang="nl-NL"/>
              <a:t>H</a:t>
            </a: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exameter: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6 versvoeten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Basis = dactylus (lang – kort – kort)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Soms: spondee (lang – lang)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5</a:t>
            </a:r>
            <a:r>
              <a:rPr b="0" baseline="3000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versvoet (bijna) altijd dactylus.</a:t>
            </a:r>
            <a:endParaRPr/>
          </a:p>
        </p:txBody>
      </p:sp>
      <p:pic>
        <p:nvPicPr>
          <p:cNvPr descr="http://www.skidmore.edu/classics/courses/1998fall/cl202/resource/meter/figc.JPG"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1" y="5026244"/>
            <a:ext cx="6845017" cy="141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9825" y="2776625"/>
            <a:ext cx="2554825" cy="10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3074833" y="257595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Voorbeelden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http://vo.malmbergmethodes.nl/sites/files/0000123157_Metrum3.gif"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043" y="4984369"/>
            <a:ext cx="871296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.deds.nl/%7Egrieksemythologie/foto/cycloop%20%2B.JPG" id="131" name="Google Shape;1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4"/>
            <a:ext cx="2803484" cy="23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431075" y="2582107"/>
            <a:ext cx="87129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Dactylisch vers:</a:t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Geef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me m'n 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hoed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en m'n 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jas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en m'n 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tas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want ik 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ga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me be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drin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latin typeface="Cabin"/>
                <a:ea typeface="Cabin"/>
                <a:cs typeface="Cabin"/>
                <a:sym typeface="Cabin"/>
              </a:rPr>
              <a:t>Vers met veel spondeeën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Traag vaak schreef mijn pen die zin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neer op 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klei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ne pa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pier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tjes.</a:t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2803475" y="1469325"/>
            <a:ext cx="6162000" cy="1296300"/>
          </a:xfrm>
          <a:prstGeom prst="flowChartAlternateProcess">
            <a:avLst/>
          </a:prstGeom>
          <a:solidFill>
            <a:srgbClr val="D9EAD3"/>
          </a:solidFill>
          <a:ln cap="flat" cmpd="sng" w="9525">
            <a:solidFill>
              <a:srgbClr val="4F27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/>
              <a:t>In het </a:t>
            </a:r>
            <a:r>
              <a:rPr b="1" lang="nl-NL" sz="1600"/>
              <a:t>Nederlands </a:t>
            </a:r>
            <a:r>
              <a:rPr lang="nl-NL" sz="1600"/>
              <a:t>wordt het metrum gevormd door afwisseling van beklemtoonde en onbeklemtoonde lettergrepen.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/>
              <a:t>In het </a:t>
            </a:r>
            <a:r>
              <a:rPr b="1" lang="nl-NL" sz="1600"/>
              <a:t>Latijn </a:t>
            </a:r>
            <a:r>
              <a:rPr lang="nl-NL" sz="1600"/>
              <a:t>wordt het metrum gevormd door afwisseling van lange en korte lettergrepen.</a:t>
            </a:r>
            <a:endParaRPr sz="1600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Basisregels kwantiteit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0" name="Google Shape;140;p17"/>
          <p:cNvSpPr txBox="1"/>
          <p:nvPr>
            <p:ph idx="1" type="body"/>
          </p:nvPr>
        </p:nvSpPr>
        <p:spPr>
          <a:xfrm>
            <a:off x="1435608" y="1524000"/>
            <a:ext cx="2920368" cy="248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nl-NL" sz="28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Kort:</a:t>
            </a:r>
            <a:endParaRPr>
              <a:solidFill>
                <a:srgbClr val="274E13"/>
              </a:solidFill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Korte klinker, gevolgd door één MK.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amo</a:t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1" name="Google Shape;141;p17"/>
          <p:cNvSpPr txBox="1"/>
          <p:nvPr>
            <p:ph idx="2" type="body"/>
          </p:nvPr>
        </p:nvSpPr>
        <p:spPr>
          <a:xfrm>
            <a:off x="3995936" y="1524000"/>
            <a:ext cx="4937752" cy="485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nl-NL" sz="28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Lang:</a:t>
            </a:r>
            <a:endParaRPr>
              <a:solidFill>
                <a:srgbClr val="274E13"/>
              </a:solidFill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Lang van nature: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Tweeklank (ae, au, ei, eu, oe)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Lange klinker:</a:t>
            </a:r>
            <a:endParaRPr/>
          </a:p>
          <a:p>
            <a:pPr indent="-228599" lvl="2" marL="886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2000"/>
              <a:buFont typeface="Noto Sans Symbols"/>
              <a:buChar char="⚫"/>
            </a:pPr>
            <a:r>
              <a:rPr b="0" i="0" lang="nl-NL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Woordenboek </a:t>
            </a:r>
            <a:r>
              <a:rPr b="1" i="0" lang="nl-NL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(māter, pater)</a:t>
            </a:r>
            <a:endParaRPr b="0" i="0" sz="20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Lang door positie: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Gevolgd door 2 MK’s. </a:t>
            </a:r>
            <a:endParaRPr/>
          </a:p>
          <a:p>
            <a:pPr indent="-228599" lvl="2" marL="886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2000"/>
              <a:buFont typeface="Noto Sans Symbols"/>
              <a:buChar char="⚫"/>
            </a:pPr>
            <a:r>
              <a:rPr b="0" i="0" lang="nl-NL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b="1" i="0" lang="nl-NL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astr</a:t>
            </a:r>
            <a:r>
              <a:rPr b="0" i="0" lang="nl-NL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endParaRPr b="0" i="0" sz="20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Ook bij meerdere woorden:</a:t>
            </a:r>
            <a:endParaRPr/>
          </a:p>
          <a:p>
            <a:pPr indent="-228599" lvl="2" marL="886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2000"/>
              <a:buFont typeface="Noto Sans Symbols"/>
              <a:buChar char="⚫"/>
            </a:pPr>
            <a:r>
              <a:rPr b="0" i="0" lang="nl-NL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anim</a:t>
            </a:r>
            <a:r>
              <a:rPr b="1" i="0" lang="nl-NL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us</a:t>
            </a:r>
            <a:r>
              <a:rPr b="0" i="0" lang="nl-NL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i="0" lang="nl-NL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</a:t>
            </a:r>
            <a:r>
              <a:rPr b="0" i="0" lang="nl-NL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utatas</a:t>
            </a:r>
            <a:endParaRPr b="0" i="0" sz="20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Behalve </a:t>
            </a:r>
            <a:r>
              <a:rPr b="0" i="0" lang="nl-NL" sz="24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Muta cum Liquida:</a:t>
            </a:r>
            <a:endParaRPr>
              <a:solidFill>
                <a:srgbClr val="274E13"/>
              </a:solidFill>
            </a:endParaRPr>
          </a:p>
          <a:p>
            <a:pPr indent="-853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http://wps.ablongman.com/wps/media/objects/13623/13950155/images/Fig3.4.jpg"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897" y="4056564"/>
            <a:ext cx="1967044" cy="260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Muta cum liquida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nl-NL" sz="28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Muta:</a:t>
            </a:r>
            <a:endParaRPr>
              <a:solidFill>
                <a:srgbClr val="274E13"/>
              </a:solidFill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Gutturalen (k, g, c)</a:t>
            </a:r>
            <a:endParaRPr/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Labialen (p,b)</a:t>
            </a:r>
            <a:endParaRPr/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Dentalen (t,d)</a:t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0" name="Google Shape;150;p18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nl-NL" sz="28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Liquida</a:t>
            </a:r>
            <a:r>
              <a:rPr b="0" i="0" lang="nl-NL" sz="28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>
              <a:solidFill>
                <a:srgbClr val="274E13"/>
              </a:solidFill>
            </a:endParaRPr>
          </a:p>
          <a:p>
            <a:pPr indent="-141223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m,l,n,r (molenaar)</a:t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51" name="Google Shape;151;p18"/>
          <p:cNvCxnSpPr/>
          <p:nvPr/>
        </p:nvCxnSpPr>
        <p:spPr>
          <a:xfrm>
            <a:off x="4427984" y="2276872"/>
            <a:ext cx="720080" cy="4320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2" name="Google Shape;152;p18"/>
          <p:cNvCxnSpPr/>
          <p:nvPr/>
        </p:nvCxnSpPr>
        <p:spPr>
          <a:xfrm>
            <a:off x="4283968" y="2852936"/>
            <a:ext cx="8640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3" name="Google Shape;153;p18"/>
          <p:cNvCxnSpPr/>
          <p:nvPr/>
        </p:nvCxnSpPr>
        <p:spPr>
          <a:xfrm flipH="1" rot="10800000">
            <a:off x="4427984" y="2996952"/>
            <a:ext cx="720080" cy="28803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http://www.audiologieboek.nl/htm/hfd10/beelden/10-2-2-3.gif" id="154" name="Google Shape;1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446" y="3414549"/>
            <a:ext cx="3373117" cy="3469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geneaknowhow.net/in/beroepen/kwartet/molenaar.jpg" id="155" name="Google Shape;15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9574" y="3414550"/>
            <a:ext cx="1930650" cy="30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1067633" y="269770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Klinkers </a:t>
            </a:r>
            <a:r>
              <a:rPr lang="nl-NL">
                <a:solidFill>
                  <a:srgbClr val="274E13"/>
                </a:solidFill>
              </a:rPr>
              <a:t>&amp;</a:t>
            </a: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 medeklinkers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2691975" y="4541775"/>
            <a:ext cx="5621400" cy="20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b="1" i="0" lang="nl-NL" sz="259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Elisie</a:t>
            </a:r>
            <a:r>
              <a:rPr b="0" i="0" lang="nl-NL" sz="259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>
              <a:solidFill>
                <a:srgbClr val="274E13"/>
              </a:solidFill>
            </a:endParaRPr>
          </a:p>
          <a:p>
            <a:pPr indent="0" lvl="0" marL="82296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b="0" i="0" lang="nl-NL" sz="259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Woordeinde:		Woordbegin:</a:t>
            </a:r>
            <a:endParaRPr/>
          </a:p>
          <a:p>
            <a:pPr indent="0" lvl="0" marL="82296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b="0" i="0" lang="nl-NL" sz="259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Klinker/-m			klinker/h-</a:t>
            </a:r>
            <a:endParaRPr/>
          </a:p>
          <a:p>
            <a:pPr indent="0" lvl="0" marL="82296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b="0" i="0" lang="nl-NL" sz="259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matrem				amo</a:t>
            </a:r>
            <a:endParaRPr b="0" i="0" sz="259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82296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b="0" i="0" lang="nl-NL" sz="259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		‘matramo’</a:t>
            </a:r>
            <a:endParaRPr/>
          </a:p>
        </p:txBody>
      </p:sp>
      <p:sp>
        <p:nvSpPr>
          <p:cNvPr id="163" name="Google Shape;163;p19"/>
          <p:cNvSpPr txBox="1"/>
          <p:nvPr>
            <p:ph idx="2" type="body"/>
          </p:nvPr>
        </p:nvSpPr>
        <p:spPr>
          <a:xfrm>
            <a:off x="5214298" y="1412775"/>
            <a:ext cx="3929700" cy="31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b="0" i="0" lang="nl-NL" sz="259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Lange klinkers:</a:t>
            </a:r>
            <a:endParaRPr>
              <a:solidFill>
                <a:srgbClr val="274E13"/>
              </a:solidFill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072"/>
              <a:buFont typeface="Noto Sans Symbols"/>
              <a:buChar char="●"/>
            </a:pPr>
            <a:r>
              <a:rPr b="0" i="0" lang="nl-NL" sz="259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abl. ev.</a:t>
            </a:r>
            <a:endParaRPr/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072"/>
              <a:buFont typeface="Noto Sans Symbols"/>
              <a:buChar char="●"/>
            </a:pPr>
            <a:r>
              <a:rPr b="0" i="0" lang="nl-NL" sz="259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dat. / abl. mv. op </a:t>
            </a:r>
            <a:r>
              <a:rPr lang="nl-NL" sz="2590"/>
              <a:t>-</a:t>
            </a:r>
            <a:r>
              <a:rPr b="0" i="0" lang="nl-NL" sz="259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is</a:t>
            </a:r>
            <a:endParaRPr/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072"/>
              <a:buFont typeface="Noto Sans Symbols"/>
              <a:buChar char="●"/>
            </a:pPr>
            <a:r>
              <a:rPr b="0" i="0" lang="nl-NL" sz="259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acc. mv. op -as/ -os/ -us</a:t>
            </a:r>
            <a:endParaRPr b="0" i="0" sz="259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072"/>
              <a:buFont typeface="Noto Sans Symbols"/>
              <a:buChar char="●"/>
            </a:pPr>
            <a:r>
              <a:rPr b="0" i="0" lang="nl-NL" sz="259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nom. / acc. mv. op -es </a:t>
            </a:r>
            <a:endParaRPr b="0" i="0" sz="259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588000" y="1412775"/>
            <a:ext cx="3657600" cy="31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nl-NL" sz="2800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Hoeveel mk’s?</a:t>
            </a:r>
            <a:endParaRPr>
              <a:solidFill>
                <a:srgbClr val="274E13"/>
              </a:solidFill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240"/>
              <a:buFont typeface="Noto Sans Symbols"/>
              <a:buChar char="●"/>
            </a:pPr>
            <a:r>
              <a:rPr lang="nl-NL"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x, z = 2 mk’s</a:t>
            </a:r>
            <a:endParaRPr sz="2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240"/>
              <a:buFont typeface="Noto Sans Symbols"/>
              <a:buChar char="●"/>
            </a:pPr>
            <a:r>
              <a:rPr lang="nl-NL"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 = 1 mk</a:t>
            </a:r>
            <a:endParaRPr sz="2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240"/>
              <a:buFont typeface="Noto Sans Symbols"/>
              <a:buChar char="●"/>
            </a:pPr>
            <a:r>
              <a:rPr lang="nl-NL"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 = geen mk</a:t>
            </a:r>
            <a:endParaRPr sz="2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240"/>
              <a:buFont typeface="Noto Sans Symbols"/>
              <a:buChar char="●"/>
            </a:pPr>
            <a:r>
              <a:rPr lang="nl-NL"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Klinker voor klinker = kort.</a:t>
            </a:r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Stappenplan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4"/>
              <a:buFont typeface="Noto Sans Symbols"/>
              <a:buNone/>
            </a:pP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Begin bij het scanderen (d.w.z. het zetten van ⎯  en ∪) met de dingen die zeker zijn:</a:t>
            </a:r>
            <a:endParaRPr b="0" i="0" sz="217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984"/>
              <a:buFont typeface="Noto Sans Symbols"/>
              <a:buChar char="●"/>
            </a:pP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 </a:t>
            </a:r>
            <a:r>
              <a:rPr b="1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eerste lettergreep</a:t>
            </a: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is altijd lang </a:t>
            </a:r>
            <a:endParaRPr b="0" i="0" sz="248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984"/>
              <a:buFont typeface="Noto Sans Symbols"/>
              <a:buChar char="●"/>
            </a:pP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 </a:t>
            </a:r>
            <a:r>
              <a:rPr b="1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laatste versvoet</a:t>
            </a: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bestaat altijd maar uit 2 lettergrepen: ⎯ </a:t>
            </a:r>
            <a:r>
              <a:rPr lang="nl-NL" sz="2480"/>
              <a:t>⎯</a:t>
            </a:r>
            <a:endParaRPr b="0" i="0" sz="217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984"/>
              <a:buFont typeface="Noto Sans Symbols"/>
              <a:buChar char="●"/>
            </a:pP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 </a:t>
            </a:r>
            <a:r>
              <a:rPr b="1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voorlaatste versvoet</a:t>
            </a: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(5e) is (bijna) altijd ⎯  ∪∪</a:t>
            </a:r>
            <a:endParaRPr b="0" i="0" sz="217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984"/>
              <a:buFont typeface="Noto Sans Symbols"/>
              <a:buChar char="●"/>
            </a:pP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kijk dan welke lettergrepen </a:t>
            </a:r>
            <a:r>
              <a:rPr b="1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zeker lang of kort</a:t>
            </a: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zijn</a:t>
            </a:r>
            <a:endParaRPr b="0" i="0" sz="217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984"/>
              <a:buFont typeface="Noto Sans Symbols"/>
              <a:buChar char="●"/>
            </a:pP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vul dan in wat je over hebt en let daarbij op de onmogelijkheden:</a:t>
            </a:r>
            <a:endParaRPr/>
          </a:p>
          <a:p>
            <a:pPr indent="-237744" lvl="1" marL="640080" marR="0" rtl="0" algn="l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170"/>
              <a:buFont typeface="Verdana"/>
              <a:buChar char="◦"/>
            </a:pPr>
            <a:r>
              <a:rPr b="0" i="0" lang="nl-NL" sz="217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 volgende combinaties kunnen </a:t>
            </a:r>
            <a:r>
              <a:rPr b="1" i="0" lang="nl-NL" sz="217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niet </a:t>
            </a:r>
            <a:r>
              <a:rPr b="0" i="0" lang="nl-NL" sz="217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voorkomen:</a:t>
            </a:r>
            <a:endParaRPr b="0" i="0" sz="18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599" lvl="2" marL="886967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B6D7A8"/>
              </a:buClr>
              <a:buSzPts val="1860"/>
              <a:buFont typeface="Noto Sans Symbols"/>
              <a:buChar char="⚫"/>
            </a:pPr>
            <a:r>
              <a:rPr b="0" i="0" lang="nl-NL" sz="18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een versvoet kan nooit beginnen met een ∪</a:t>
            </a:r>
            <a:endParaRPr b="0" i="0" sz="155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599" lvl="2" marL="886967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B6D7A8"/>
              </a:buClr>
              <a:buSzPts val="1860"/>
              <a:buFont typeface="Noto Sans Symbols"/>
              <a:buChar char="⚫"/>
            </a:pPr>
            <a:r>
              <a:rPr b="0" i="0" lang="nl-NL" sz="18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Onmogelijke combinaties zijn ook: ∪∪∪ en ⎯ ∪⎯</a:t>
            </a:r>
            <a:endParaRPr b="0" i="0" sz="18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922"/>
              <a:buFont typeface="Noto Sans Symbols"/>
              <a:buChar char="●"/>
            </a:pPr>
            <a:r>
              <a:rPr b="0" i="0" lang="nl-NL" sz="2402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Controleer altijd of je 6 versvoeten hebt!</a:t>
            </a:r>
            <a:endParaRPr/>
          </a:p>
          <a:p>
            <a:pPr indent="-157480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4"/>
              <a:buFont typeface="Noto Sans Symbols"/>
              <a:buNone/>
            </a:pPr>
            <a:r>
              <a:t/>
            </a:r>
            <a:endParaRPr b="0" i="0" sz="248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Zonnewende">
  <a:themeElements>
    <a:clrScheme name="Zonnewend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